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9" r:id="rId3"/>
    <p:sldId id="269" r:id="rId4"/>
    <p:sldId id="270" r:id="rId5"/>
    <p:sldId id="260" r:id="rId6"/>
    <p:sldId id="267" r:id="rId7"/>
    <p:sldId id="265" r:id="rId8"/>
    <p:sldId id="263" r:id="rId9"/>
    <p:sldId id="264" r:id="rId10"/>
    <p:sldId id="261" r:id="rId11"/>
    <p:sldId id="262" r:id="rId1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0EEA48-AC62-46C3-AEEB-B20B807603E4}" v="59" dt="2021-01-21T15:01:44.758"/>
    <p1510:client id="{E41DF37A-BFC4-40D7-A308-2B6E15A7020C}" v="1" dt="2021-01-21T15:15:43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05FD93-B0B8-4A8E-B757-7A93A3E876E5}" type="doc">
      <dgm:prSet loTypeId="urn:microsoft.com/office/officeart/2005/8/layout/hList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D6827E1-5CB2-467D-BD6A-C039927C4E7C}">
      <dgm:prSet/>
      <dgm:spPr/>
      <dgm:t>
        <a:bodyPr/>
        <a:lstStyle/>
        <a:p>
          <a:r>
            <a:rPr lang="en-US"/>
            <a:t>Topics: </a:t>
          </a:r>
        </a:p>
      </dgm:t>
    </dgm:pt>
    <dgm:pt modelId="{04BE327D-22F4-4AA8-9D84-41E0AEFF1CDE}" type="parTrans" cxnId="{35EFBD4C-5DA2-4499-B694-FED8B0EFF582}">
      <dgm:prSet/>
      <dgm:spPr/>
      <dgm:t>
        <a:bodyPr/>
        <a:lstStyle/>
        <a:p>
          <a:endParaRPr lang="en-US"/>
        </a:p>
      </dgm:t>
    </dgm:pt>
    <dgm:pt modelId="{253F49FA-F386-48EF-A661-7627980E5434}" type="sibTrans" cxnId="{35EFBD4C-5DA2-4499-B694-FED8B0EFF582}">
      <dgm:prSet/>
      <dgm:spPr/>
      <dgm:t>
        <a:bodyPr/>
        <a:lstStyle/>
        <a:p>
          <a:endParaRPr lang="en-US"/>
        </a:p>
      </dgm:t>
    </dgm:pt>
    <dgm:pt modelId="{388C3F9F-6A7F-4957-933E-6B527D1DB62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700"/>
            <a:t>For the acquisition of images from Pepper’s camera: </a:t>
          </a:r>
          <a:r>
            <a:rPr lang="en-US" sz="1600" i="1"/>
            <a:t>/pepper_robot/camera/front/camera/image_raw</a:t>
          </a:r>
          <a:endParaRPr lang="en-US" sz="1600" i="0"/>
        </a:p>
      </dgm:t>
    </dgm:pt>
    <dgm:pt modelId="{6D2B294D-64BD-422B-B8A2-3627A3048EAF}" type="parTrans" cxnId="{C9D88FF1-8381-42D5-9EE0-931F84207497}">
      <dgm:prSet/>
      <dgm:spPr/>
      <dgm:t>
        <a:bodyPr/>
        <a:lstStyle/>
        <a:p>
          <a:endParaRPr lang="en-US"/>
        </a:p>
      </dgm:t>
    </dgm:pt>
    <dgm:pt modelId="{86CAFE9A-C8F7-40C3-A157-1C389E6D3EC1}" type="sibTrans" cxnId="{C9D88FF1-8381-42D5-9EE0-931F84207497}">
      <dgm:prSet/>
      <dgm:spPr/>
      <dgm:t>
        <a:bodyPr/>
        <a:lstStyle/>
        <a:p>
          <a:endParaRPr lang="en-US"/>
        </a:p>
      </dgm:t>
    </dgm:pt>
    <dgm:pt modelId="{F20778C4-0777-447B-8F1C-7D9CA27CA011}">
      <dgm:prSet/>
      <dgm:spPr/>
      <dgm:t>
        <a:bodyPr/>
        <a:lstStyle/>
        <a:p>
          <a:r>
            <a:rPr lang="en-US"/>
            <a:t>Services:</a:t>
          </a:r>
        </a:p>
      </dgm:t>
    </dgm:pt>
    <dgm:pt modelId="{6881110C-BD1D-4F41-8903-21026F3CD62A}" type="parTrans" cxnId="{8CBB26CA-16BE-4F2A-876B-4B4CDB6B9E3C}">
      <dgm:prSet/>
      <dgm:spPr/>
      <dgm:t>
        <a:bodyPr/>
        <a:lstStyle/>
        <a:p>
          <a:endParaRPr lang="en-US"/>
        </a:p>
      </dgm:t>
    </dgm:pt>
    <dgm:pt modelId="{9A27CBB6-1190-440E-9EDA-1231075A6511}" type="sibTrans" cxnId="{8CBB26CA-16BE-4F2A-876B-4B4CDB6B9E3C}">
      <dgm:prSet/>
      <dgm:spPr/>
      <dgm:t>
        <a:bodyPr/>
        <a:lstStyle/>
        <a:p>
          <a:endParaRPr lang="en-US"/>
        </a:p>
      </dgm:t>
    </dgm:pt>
    <dgm:pt modelId="{B6C53D2D-F867-4F4F-8E4F-C8B496B0C78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700" i="0"/>
            <a:t>To publish image messages from stream_capture to object_detection node: </a:t>
          </a:r>
          <a:br>
            <a:rPr lang="en-US" sz="1700" i="0"/>
          </a:br>
          <a:r>
            <a:rPr lang="en-US" sz="1600" i="1"/>
            <a:t>/frame_read</a:t>
          </a:r>
        </a:p>
      </dgm:t>
    </dgm:pt>
    <dgm:pt modelId="{30CD7B46-DCC4-4C83-AF2B-D1A00CF0A105}" type="parTrans" cxnId="{AFB0F8A2-0FBD-448E-9935-EA10CA89E7EF}">
      <dgm:prSet/>
      <dgm:spPr/>
      <dgm:t>
        <a:bodyPr/>
        <a:lstStyle/>
        <a:p>
          <a:endParaRPr lang="it-IT"/>
        </a:p>
      </dgm:t>
    </dgm:pt>
    <dgm:pt modelId="{D4435FC8-ACCD-4A5C-8CF9-769775B015C1}" type="sibTrans" cxnId="{AFB0F8A2-0FBD-448E-9935-EA10CA89E7EF}">
      <dgm:prSet/>
      <dgm:spPr/>
      <dgm:t>
        <a:bodyPr/>
        <a:lstStyle/>
        <a:p>
          <a:endParaRPr lang="it-IT"/>
        </a:p>
      </dgm:t>
    </dgm:pt>
    <dgm:pt modelId="{E1DBDA59-52C4-4B2A-88D4-A0C00B3784D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700" i="0"/>
        </a:p>
      </dgm:t>
    </dgm:pt>
    <dgm:pt modelId="{073C34B3-2FED-4140-A267-CED242A8D88C}" type="parTrans" cxnId="{F16D9EF8-77D8-462B-B14C-4801E6221CBF}">
      <dgm:prSet/>
      <dgm:spPr/>
      <dgm:t>
        <a:bodyPr/>
        <a:lstStyle/>
        <a:p>
          <a:endParaRPr lang="it-IT"/>
        </a:p>
      </dgm:t>
    </dgm:pt>
    <dgm:pt modelId="{688A83BA-04A1-4801-92BF-7629734110F9}" type="sibTrans" cxnId="{F16D9EF8-77D8-462B-B14C-4801E6221CBF}">
      <dgm:prSet/>
      <dgm:spPr/>
      <dgm:t>
        <a:bodyPr/>
        <a:lstStyle/>
        <a:p>
          <a:endParaRPr lang="it-IT"/>
        </a:p>
      </dgm:t>
    </dgm:pt>
    <dgm:pt modelId="{73415C05-2E52-447B-AF16-8F1FBBCADD6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700" b="0" i="0">
              <a:latin typeface="Franklin Gothic Book (Corpo)"/>
              <a:cs typeface="Arial" panose="020B0604020202020204" pitchFamily="34" charset="0"/>
            </a:rPr>
            <a:t>To send head Pitch and Yaw coordinates to Pepper:</a:t>
          </a:r>
          <a:br>
            <a:rPr lang="en-US" sz="1700" b="0" i="0">
              <a:latin typeface="Franklin Gothic Book (Corpo)"/>
              <a:cs typeface="Arial" panose="020B0604020202020204" pitchFamily="34" charset="0"/>
            </a:rPr>
          </a:br>
          <a:r>
            <a:rPr lang="en-US" sz="1600" b="0" i="1">
              <a:latin typeface="Franklin Gothic Book (Corpo)"/>
              <a:cs typeface="Arial" panose="020B0604020202020204" pitchFamily="34" charset="0"/>
            </a:rPr>
            <a:t>/pepper_robot/pose/joint_angles</a:t>
          </a:r>
          <a:endParaRPr lang="en-US" sz="1600" b="0" i="0">
            <a:latin typeface="Franklin Gothic Book (Corpo)"/>
            <a:cs typeface="Arial" panose="020B0604020202020204" pitchFamily="34" charset="0"/>
          </a:endParaRPr>
        </a:p>
      </dgm:t>
    </dgm:pt>
    <dgm:pt modelId="{5067DCCD-D288-4378-BE66-AA22DAA84371}" type="parTrans" cxnId="{A731B4C6-06C8-4DA1-A044-4738C79EC6A3}">
      <dgm:prSet/>
      <dgm:spPr/>
      <dgm:t>
        <a:bodyPr/>
        <a:lstStyle/>
        <a:p>
          <a:endParaRPr lang="it-IT"/>
        </a:p>
      </dgm:t>
    </dgm:pt>
    <dgm:pt modelId="{A8EB9C3B-78DF-4A72-B9DF-BDE35CB99060}" type="sibTrans" cxnId="{A731B4C6-06C8-4DA1-A044-4738C79EC6A3}">
      <dgm:prSet/>
      <dgm:spPr/>
      <dgm:t>
        <a:bodyPr/>
        <a:lstStyle/>
        <a:p>
          <a:endParaRPr lang="it-IT"/>
        </a:p>
      </dgm:t>
    </dgm:pt>
    <dgm:pt modelId="{33B9D67B-C3D8-49B4-949C-3D0869CD69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700" i="1">
            <a:latin typeface="Franklin Gothic Book (Corpo)"/>
          </a:endParaRPr>
        </a:p>
      </dgm:t>
    </dgm:pt>
    <dgm:pt modelId="{E7EB314D-8DDE-42D2-A775-58675418B9CA}" type="parTrans" cxnId="{4764AC6D-466B-4819-A715-2A14D1E747B1}">
      <dgm:prSet/>
      <dgm:spPr/>
      <dgm:t>
        <a:bodyPr/>
        <a:lstStyle/>
        <a:p>
          <a:endParaRPr lang="it-IT"/>
        </a:p>
      </dgm:t>
    </dgm:pt>
    <dgm:pt modelId="{5A43B157-B480-42AA-96B7-0B11708D543D}" type="sibTrans" cxnId="{4764AC6D-466B-4819-A715-2A14D1E747B1}">
      <dgm:prSet/>
      <dgm:spPr/>
      <dgm:t>
        <a:bodyPr/>
        <a:lstStyle/>
        <a:p>
          <a:endParaRPr lang="it-IT"/>
        </a:p>
      </dgm:t>
    </dgm:pt>
    <dgm:pt modelId="{A9F7F89F-DD99-448B-9353-C95D5BFA4639}">
      <dgm:prSet custT="1"/>
      <dgm:spPr/>
      <dgm:t>
        <a:bodyPr/>
        <a:lstStyle/>
        <a:p>
          <a:r>
            <a:rPr lang="it-IT" sz="1700"/>
            <a:t>For capturing an image from the camera video:</a:t>
          </a:r>
          <a:br>
            <a:rPr lang="it-IT" sz="1700"/>
          </a:br>
          <a:r>
            <a:rPr lang="it-IT" sz="1900"/>
            <a:t>   </a:t>
          </a:r>
          <a:r>
            <a:rPr lang="it-IT" sz="1600" i="1"/>
            <a:t>Capture</a:t>
          </a:r>
        </a:p>
      </dgm:t>
    </dgm:pt>
    <dgm:pt modelId="{EF75393E-EBF8-407A-9527-6BB36C6BE13B}" type="parTrans" cxnId="{A5BFAEAD-0CD2-485A-BEF9-98D3536BCF4A}">
      <dgm:prSet/>
      <dgm:spPr/>
      <dgm:t>
        <a:bodyPr/>
        <a:lstStyle/>
        <a:p>
          <a:endParaRPr lang="it-IT"/>
        </a:p>
      </dgm:t>
    </dgm:pt>
    <dgm:pt modelId="{C419DD34-0F8D-49EF-894F-7C08495E37F0}" type="sibTrans" cxnId="{A5BFAEAD-0CD2-485A-BEF9-98D3536BCF4A}">
      <dgm:prSet/>
      <dgm:spPr/>
      <dgm:t>
        <a:bodyPr/>
        <a:lstStyle/>
        <a:p>
          <a:endParaRPr lang="it-IT"/>
        </a:p>
      </dgm:t>
    </dgm:pt>
    <dgm:pt modelId="{21144D70-5BE6-47C2-A18D-F78EEE24B80D}">
      <dgm:prSet custT="1"/>
      <dgm:spPr/>
      <dgm:t>
        <a:bodyPr/>
        <a:lstStyle/>
        <a:p>
          <a:r>
            <a:rPr lang="it-IT" sz="1700"/>
            <a:t>To communicate that the capture ended:</a:t>
          </a:r>
          <a:br>
            <a:rPr lang="it-IT" sz="1700"/>
          </a:br>
          <a:r>
            <a:rPr lang="it-IT" sz="1900"/>
            <a:t>   </a:t>
          </a:r>
          <a:r>
            <a:rPr lang="it-IT" sz="1600" i="1"/>
            <a:t>capture_ended</a:t>
          </a:r>
        </a:p>
      </dgm:t>
    </dgm:pt>
    <dgm:pt modelId="{ED3B09FD-2001-4211-81A9-9259E1FEB2BA}" type="parTrans" cxnId="{5631E2E2-682F-41A9-B6A2-8F4502B6F68A}">
      <dgm:prSet/>
      <dgm:spPr/>
      <dgm:t>
        <a:bodyPr/>
        <a:lstStyle/>
        <a:p>
          <a:endParaRPr lang="it-IT"/>
        </a:p>
      </dgm:t>
    </dgm:pt>
    <dgm:pt modelId="{5E3353B3-7F2D-4717-8648-D4F1F560B444}" type="sibTrans" cxnId="{5631E2E2-682F-41A9-B6A2-8F4502B6F68A}">
      <dgm:prSet/>
      <dgm:spPr/>
      <dgm:t>
        <a:bodyPr/>
        <a:lstStyle/>
        <a:p>
          <a:endParaRPr lang="it-IT"/>
        </a:p>
      </dgm:t>
    </dgm:pt>
    <dgm:pt modelId="{A8A4C64F-209E-45D0-A62A-5E788231A8B6}">
      <dgm:prSet/>
      <dgm:spPr/>
      <dgm:t>
        <a:bodyPr/>
        <a:lstStyle/>
        <a:p>
          <a:endParaRPr lang="it-IT" sz="1900"/>
        </a:p>
      </dgm:t>
    </dgm:pt>
    <dgm:pt modelId="{CB36A54A-0A7D-4B1A-AF50-77070EA9960A}" type="parTrans" cxnId="{44809046-9B3E-469B-8C73-D3D281356C52}">
      <dgm:prSet/>
      <dgm:spPr/>
      <dgm:t>
        <a:bodyPr/>
        <a:lstStyle/>
        <a:p>
          <a:endParaRPr lang="it-IT"/>
        </a:p>
      </dgm:t>
    </dgm:pt>
    <dgm:pt modelId="{2536530D-0703-4B64-85BD-6C9CAFF2B28D}" type="sibTrans" cxnId="{44809046-9B3E-469B-8C73-D3D281356C52}">
      <dgm:prSet/>
      <dgm:spPr/>
      <dgm:t>
        <a:bodyPr/>
        <a:lstStyle/>
        <a:p>
          <a:endParaRPr lang="it-IT"/>
        </a:p>
      </dgm:t>
    </dgm:pt>
    <dgm:pt modelId="{B2E893DB-7DA1-4976-AC1F-1E6F5D97A510}">
      <dgm:prSet custT="1"/>
      <dgm:spPr/>
      <dgm:t>
        <a:bodyPr/>
        <a:lstStyle/>
        <a:p>
          <a:r>
            <a:rPr lang="it-IT" sz="1700"/>
            <a:t>To </a:t>
          </a:r>
          <a:r>
            <a:rPr lang="it-IT" sz="1700" err="1"/>
            <a:t>send</a:t>
          </a:r>
          <a:r>
            <a:rPr lang="it-IT" sz="1700"/>
            <a:t> a </a:t>
          </a:r>
          <a:r>
            <a:rPr lang="it-IT" sz="1700" err="1"/>
            <a:t>string</a:t>
          </a:r>
          <a:r>
            <a:rPr lang="it-IT" sz="1700"/>
            <a:t> to the </a:t>
          </a:r>
          <a:r>
            <a:rPr lang="it-IT" sz="1700" err="1"/>
            <a:t>animated_speech</a:t>
          </a:r>
          <a:r>
            <a:rPr lang="it-IT" sz="1700"/>
            <a:t> </a:t>
          </a:r>
          <a:r>
            <a:rPr lang="it-IT" sz="1700" err="1"/>
            <a:t>node</a:t>
          </a:r>
          <a:r>
            <a:rPr lang="it-IT" sz="1700"/>
            <a:t>:</a:t>
          </a:r>
          <a:br>
            <a:rPr lang="it-IT" sz="1700"/>
          </a:br>
          <a:r>
            <a:rPr lang="it-IT" sz="1900"/>
            <a:t>   </a:t>
          </a:r>
          <a:r>
            <a:rPr lang="it-IT" sz="1600" i="1" u="none" err="1"/>
            <a:t>animatedSay</a:t>
          </a:r>
          <a:r>
            <a:rPr lang="it-IT" sz="1600" i="1" u="none"/>
            <a:t> </a:t>
          </a:r>
        </a:p>
      </dgm:t>
    </dgm:pt>
    <dgm:pt modelId="{549F3B6D-16BE-407B-83EF-E6AE7211F5B0}" type="parTrans" cxnId="{BD69B822-8267-4A2F-9304-8EC14B9FB915}">
      <dgm:prSet/>
      <dgm:spPr/>
      <dgm:t>
        <a:bodyPr/>
        <a:lstStyle/>
        <a:p>
          <a:endParaRPr lang="it-IT"/>
        </a:p>
      </dgm:t>
    </dgm:pt>
    <dgm:pt modelId="{ED78605E-91C3-4C96-9BF4-9C3A86FB513D}" type="sibTrans" cxnId="{BD69B822-8267-4A2F-9304-8EC14B9FB915}">
      <dgm:prSet/>
      <dgm:spPr/>
      <dgm:t>
        <a:bodyPr/>
        <a:lstStyle/>
        <a:p>
          <a:endParaRPr lang="it-IT"/>
        </a:p>
      </dgm:t>
    </dgm:pt>
    <dgm:pt modelId="{DE898517-F252-4D4B-9B41-371071B605ED}">
      <dgm:prSet/>
      <dgm:spPr/>
      <dgm:t>
        <a:bodyPr/>
        <a:lstStyle/>
        <a:p>
          <a:endParaRPr lang="it-IT" sz="1900"/>
        </a:p>
      </dgm:t>
    </dgm:pt>
    <dgm:pt modelId="{A979DC41-92FA-442E-BFDD-5B15733A520B}" type="parTrans" cxnId="{85DE423F-5DD7-46C1-BA10-EDBABAE1C77C}">
      <dgm:prSet/>
      <dgm:spPr/>
      <dgm:t>
        <a:bodyPr/>
        <a:lstStyle/>
        <a:p>
          <a:endParaRPr lang="it-IT"/>
        </a:p>
      </dgm:t>
    </dgm:pt>
    <dgm:pt modelId="{7AC44AEA-DA81-44E0-8E87-2DD7C0384CCB}" type="sibTrans" cxnId="{85DE423F-5DD7-46C1-BA10-EDBABAE1C77C}">
      <dgm:prSet/>
      <dgm:spPr/>
      <dgm:t>
        <a:bodyPr/>
        <a:lstStyle/>
        <a:p>
          <a:endParaRPr lang="it-IT"/>
        </a:p>
      </dgm:t>
    </dgm:pt>
    <dgm:pt modelId="{8B9FCB64-B1E8-4D81-817A-20602086700F}" type="pres">
      <dgm:prSet presAssocID="{8905FD93-B0B8-4A8E-B757-7A93A3E876E5}" presName="Name0" presStyleCnt="0">
        <dgm:presLayoutVars>
          <dgm:dir/>
          <dgm:animLvl val="lvl"/>
          <dgm:resizeHandles val="exact"/>
        </dgm:presLayoutVars>
      </dgm:prSet>
      <dgm:spPr/>
    </dgm:pt>
    <dgm:pt modelId="{73625815-A8AC-4700-AC32-143D1D9CFE48}" type="pres">
      <dgm:prSet presAssocID="{BD6827E1-5CB2-467D-BD6A-C039927C4E7C}" presName="composite" presStyleCnt="0"/>
      <dgm:spPr/>
    </dgm:pt>
    <dgm:pt modelId="{B28CAEF9-0AA3-4E31-82AC-DFEA449B2A45}" type="pres">
      <dgm:prSet presAssocID="{BD6827E1-5CB2-467D-BD6A-C039927C4E7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B599F62-B4E7-4497-95AE-DF0C6AE71593}" type="pres">
      <dgm:prSet presAssocID="{BD6827E1-5CB2-467D-BD6A-C039927C4E7C}" presName="desTx" presStyleLbl="alignAccFollowNode1" presStyleIdx="0" presStyleCnt="2">
        <dgm:presLayoutVars>
          <dgm:bulletEnabled val="1"/>
        </dgm:presLayoutVars>
      </dgm:prSet>
      <dgm:spPr/>
    </dgm:pt>
    <dgm:pt modelId="{6B3E2DDA-707B-4018-A456-68CB3C84A803}" type="pres">
      <dgm:prSet presAssocID="{253F49FA-F386-48EF-A661-7627980E5434}" presName="space" presStyleCnt="0"/>
      <dgm:spPr/>
    </dgm:pt>
    <dgm:pt modelId="{D37AA1BA-4A0F-467D-88D2-30C22E882513}" type="pres">
      <dgm:prSet presAssocID="{F20778C4-0777-447B-8F1C-7D9CA27CA011}" presName="composite" presStyleCnt="0"/>
      <dgm:spPr/>
    </dgm:pt>
    <dgm:pt modelId="{40E9C1B1-7F3C-4927-9FC5-11A3F301BA18}" type="pres">
      <dgm:prSet presAssocID="{F20778C4-0777-447B-8F1C-7D9CA27CA01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B630CFE-01BF-4CC8-89F9-1B8E82117B98}" type="pres">
      <dgm:prSet presAssocID="{F20778C4-0777-447B-8F1C-7D9CA27CA01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665DA03-949B-4797-AE70-99ABF6D2AD91}" type="presOf" srcId="{388C3F9F-6A7F-4957-933E-6B527D1DB62D}" destId="{DB599F62-B4E7-4497-95AE-DF0C6AE71593}" srcOrd="0" destOrd="0" presId="urn:microsoft.com/office/officeart/2005/8/layout/hList1"/>
    <dgm:cxn modelId="{92A9C304-0A1D-4BE2-AC9C-D77FC48C0241}" type="presOf" srcId="{B2E893DB-7DA1-4976-AC1F-1E6F5D97A510}" destId="{3B630CFE-01BF-4CC8-89F9-1B8E82117B98}" srcOrd="0" destOrd="4" presId="urn:microsoft.com/office/officeart/2005/8/layout/hList1"/>
    <dgm:cxn modelId="{F7C3751A-AFCD-4FE1-8393-173A48D3F28A}" type="presOf" srcId="{E1DBDA59-52C4-4B2A-88D4-A0C00B3784DC}" destId="{DB599F62-B4E7-4497-95AE-DF0C6AE71593}" srcOrd="0" destOrd="1" presId="urn:microsoft.com/office/officeart/2005/8/layout/hList1"/>
    <dgm:cxn modelId="{BD69B822-8267-4A2F-9304-8EC14B9FB915}" srcId="{F20778C4-0777-447B-8F1C-7D9CA27CA011}" destId="{B2E893DB-7DA1-4976-AC1F-1E6F5D97A510}" srcOrd="4" destOrd="0" parTransId="{549F3B6D-16BE-407B-83EF-E6AE7211F5B0}" sibTransId="{ED78605E-91C3-4C96-9BF4-9C3A86FB513D}"/>
    <dgm:cxn modelId="{A364FE3E-6C3A-4167-817C-5CE8C14FDE6D}" type="presOf" srcId="{73415C05-2E52-447B-AF16-8F1FBBCADD6B}" destId="{DB599F62-B4E7-4497-95AE-DF0C6AE71593}" srcOrd="0" destOrd="4" presId="urn:microsoft.com/office/officeart/2005/8/layout/hList1"/>
    <dgm:cxn modelId="{85DE423F-5DD7-46C1-BA10-EDBABAE1C77C}" srcId="{F20778C4-0777-447B-8F1C-7D9CA27CA011}" destId="{DE898517-F252-4D4B-9B41-371071B605ED}" srcOrd="3" destOrd="0" parTransId="{A979DC41-92FA-442E-BFDD-5B15733A520B}" sibTransId="{7AC44AEA-DA81-44E0-8E87-2DD7C0384CCB}"/>
    <dgm:cxn modelId="{44809046-9B3E-469B-8C73-D3D281356C52}" srcId="{F20778C4-0777-447B-8F1C-7D9CA27CA011}" destId="{A8A4C64F-209E-45D0-A62A-5E788231A8B6}" srcOrd="1" destOrd="0" parTransId="{CB36A54A-0A7D-4B1A-AF50-77070EA9960A}" sibTransId="{2536530D-0703-4B64-85BD-6C9CAFF2B28D}"/>
    <dgm:cxn modelId="{35EFBD4C-5DA2-4499-B694-FED8B0EFF582}" srcId="{8905FD93-B0B8-4A8E-B757-7A93A3E876E5}" destId="{BD6827E1-5CB2-467D-BD6A-C039927C4E7C}" srcOrd="0" destOrd="0" parTransId="{04BE327D-22F4-4AA8-9D84-41E0AEFF1CDE}" sibTransId="{253F49FA-F386-48EF-A661-7627980E5434}"/>
    <dgm:cxn modelId="{4764AC6D-466B-4819-A715-2A14D1E747B1}" srcId="{BD6827E1-5CB2-467D-BD6A-C039927C4E7C}" destId="{33B9D67B-C3D8-49B4-949C-3D0869CD6918}" srcOrd="3" destOrd="0" parTransId="{E7EB314D-8DDE-42D2-A775-58675418B9CA}" sibTransId="{5A43B157-B480-42AA-96B7-0B11708D543D}"/>
    <dgm:cxn modelId="{C62B3753-AB05-435D-AF01-933950577B44}" type="presOf" srcId="{21144D70-5BE6-47C2-A18D-F78EEE24B80D}" destId="{3B630CFE-01BF-4CC8-89F9-1B8E82117B98}" srcOrd="0" destOrd="2" presId="urn:microsoft.com/office/officeart/2005/8/layout/hList1"/>
    <dgm:cxn modelId="{AADFA993-F0B6-483C-BB4C-2A694AB8F022}" type="presOf" srcId="{8905FD93-B0B8-4A8E-B757-7A93A3E876E5}" destId="{8B9FCB64-B1E8-4D81-817A-20602086700F}" srcOrd="0" destOrd="0" presId="urn:microsoft.com/office/officeart/2005/8/layout/hList1"/>
    <dgm:cxn modelId="{AFB0F8A2-0FBD-448E-9935-EA10CA89E7EF}" srcId="{BD6827E1-5CB2-467D-BD6A-C039927C4E7C}" destId="{B6C53D2D-F867-4F4F-8E4F-C8B496B0C781}" srcOrd="2" destOrd="0" parTransId="{30CD7B46-DCC4-4C83-AF2B-D1A00CF0A105}" sibTransId="{D4435FC8-ACCD-4A5C-8CF9-769775B015C1}"/>
    <dgm:cxn modelId="{A5BFAEAD-0CD2-485A-BEF9-98D3536BCF4A}" srcId="{F20778C4-0777-447B-8F1C-7D9CA27CA011}" destId="{A9F7F89F-DD99-448B-9353-C95D5BFA4639}" srcOrd="0" destOrd="0" parTransId="{EF75393E-EBF8-407A-9527-6BB36C6BE13B}" sibTransId="{C419DD34-0F8D-49EF-894F-7C08495E37F0}"/>
    <dgm:cxn modelId="{636BDBAE-7D4F-41DF-A4DD-5AB8D5A66279}" type="presOf" srcId="{B6C53D2D-F867-4F4F-8E4F-C8B496B0C781}" destId="{DB599F62-B4E7-4497-95AE-DF0C6AE71593}" srcOrd="0" destOrd="2" presId="urn:microsoft.com/office/officeart/2005/8/layout/hList1"/>
    <dgm:cxn modelId="{4FB0C9AF-C464-4B11-AA30-812F3C5C4563}" type="presOf" srcId="{33B9D67B-C3D8-49B4-949C-3D0869CD6918}" destId="{DB599F62-B4E7-4497-95AE-DF0C6AE71593}" srcOrd="0" destOrd="3" presId="urn:microsoft.com/office/officeart/2005/8/layout/hList1"/>
    <dgm:cxn modelId="{97BBABB5-1A76-4E1B-8873-EDAED95FAAFB}" type="presOf" srcId="{DE898517-F252-4D4B-9B41-371071B605ED}" destId="{3B630CFE-01BF-4CC8-89F9-1B8E82117B98}" srcOrd="0" destOrd="3" presId="urn:microsoft.com/office/officeart/2005/8/layout/hList1"/>
    <dgm:cxn modelId="{A731B4C6-06C8-4DA1-A044-4738C79EC6A3}" srcId="{BD6827E1-5CB2-467D-BD6A-C039927C4E7C}" destId="{73415C05-2E52-447B-AF16-8F1FBBCADD6B}" srcOrd="4" destOrd="0" parTransId="{5067DCCD-D288-4378-BE66-AA22DAA84371}" sibTransId="{A8EB9C3B-78DF-4A72-B9DF-BDE35CB99060}"/>
    <dgm:cxn modelId="{C49BF8C9-95A9-4840-8974-A4984CE27493}" type="presOf" srcId="{F20778C4-0777-447B-8F1C-7D9CA27CA011}" destId="{40E9C1B1-7F3C-4927-9FC5-11A3F301BA18}" srcOrd="0" destOrd="0" presId="urn:microsoft.com/office/officeart/2005/8/layout/hList1"/>
    <dgm:cxn modelId="{8CBB26CA-16BE-4F2A-876B-4B4CDB6B9E3C}" srcId="{8905FD93-B0B8-4A8E-B757-7A93A3E876E5}" destId="{F20778C4-0777-447B-8F1C-7D9CA27CA011}" srcOrd="1" destOrd="0" parTransId="{6881110C-BD1D-4F41-8903-21026F3CD62A}" sibTransId="{9A27CBB6-1190-440E-9EDA-1231075A6511}"/>
    <dgm:cxn modelId="{265FA4CE-EA2A-4A99-A5B9-231B2BC8CF1D}" type="presOf" srcId="{A9F7F89F-DD99-448B-9353-C95D5BFA4639}" destId="{3B630CFE-01BF-4CC8-89F9-1B8E82117B98}" srcOrd="0" destOrd="0" presId="urn:microsoft.com/office/officeart/2005/8/layout/hList1"/>
    <dgm:cxn modelId="{4B5F30DD-9F2A-475F-BA25-8F530B922E75}" type="presOf" srcId="{A8A4C64F-209E-45D0-A62A-5E788231A8B6}" destId="{3B630CFE-01BF-4CC8-89F9-1B8E82117B98}" srcOrd="0" destOrd="1" presId="urn:microsoft.com/office/officeart/2005/8/layout/hList1"/>
    <dgm:cxn modelId="{5631E2E2-682F-41A9-B6A2-8F4502B6F68A}" srcId="{F20778C4-0777-447B-8F1C-7D9CA27CA011}" destId="{21144D70-5BE6-47C2-A18D-F78EEE24B80D}" srcOrd="2" destOrd="0" parTransId="{ED3B09FD-2001-4211-81A9-9259E1FEB2BA}" sibTransId="{5E3353B3-7F2D-4717-8648-D4F1F560B444}"/>
    <dgm:cxn modelId="{3875C8E6-D5AC-452D-A22E-B7C9F74EC293}" type="presOf" srcId="{BD6827E1-5CB2-467D-BD6A-C039927C4E7C}" destId="{B28CAEF9-0AA3-4E31-82AC-DFEA449B2A45}" srcOrd="0" destOrd="0" presId="urn:microsoft.com/office/officeart/2005/8/layout/hList1"/>
    <dgm:cxn modelId="{C9D88FF1-8381-42D5-9EE0-931F84207497}" srcId="{BD6827E1-5CB2-467D-BD6A-C039927C4E7C}" destId="{388C3F9F-6A7F-4957-933E-6B527D1DB62D}" srcOrd="0" destOrd="0" parTransId="{6D2B294D-64BD-422B-B8A2-3627A3048EAF}" sibTransId="{86CAFE9A-C8F7-40C3-A157-1C389E6D3EC1}"/>
    <dgm:cxn modelId="{F16D9EF8-77D8-462B-B14C-4801E6221CBF}" srcId="{BD6827E1-5CB2-467D-BD6A-C039927C4E7C}" destId="{E1DBDA59-52C4-4B2A-88D4-A0C00B3784DC}" srcOrd="1" destOrd="0" parTransId="{073C34B3-2FED-4140-A267-CED242A8D88C}" sibTransId="{688A83BA-04A1-4801-92BF-7629734110F9}"/>
    <dgm:cxn modelId="{316CA52A-9211-4E79-A301-4F6C8E15933B}" type="presParOf" srcId="{8B9FCB64-B1E8-4D81-817A-20602086700F}" destId="{73625815-A8AC-4700-AC32-143D1D9CFE48}" srcOrd="0" destOrd="0" presId="urn:microsoft.com/office/officeart/2005/8/layout/hList1"/>
    <dgm:cxn modelId="{54D61428-B600-4C4B-B609-B8D998572B08}" type="presParOf" srcId="{73625815-A8AC-4700-AC32-143D1D9CFE48}" destId="{B28CAEF9-0AA3-4E31-82AC-DFEA449B2A45}" srcOrd="0" destOrd="0" presId="urn:microsoft.com/office/officeart/2005/8/layout/hList1"/>
    <dgm:cxn modelId="{511D8C35-8C5A-4830-B305-3B1A530F0FAF}" type="presParOf" srcId="{73625815-A8AC-4700-AC32-143D1D9CFE48}" destId="{DB599F62-B4E7-4497-95AE-DF0C6AE71593}" srcOrd="1" destOrd="0" presId="urn:microsoft.com/office/officeart/2005/8/layout/hList1"/>
    <dgm:cxn modelId="{C3CABADF-37EE-4526-9E7B-6B41FED5F779}" type="presParOf" srcId="{8B9FCB64-B1E8-4D81-817A-20602086700F}" destId="{6B3E2DDA-707B-4018-A456-68CB3C84A803}" srcOrd="1" destOrd="0" presId="urn:microsoft.com/office/officeart/2005/8/layout/hList1"/>
    <dgm:cxn modelId="{A2EE0C82-3B23-40ED-8B1D-C5461FCE022E}" type="presParOf" srcId="{8B9FCB64-B1E8-4D81-817A-20602086700F}" destId="{D37AA1BA-4A0F-467D-88D2-30C22E882513}" srcOrd="2" destOrd="0" presId="urn:microsoft.com/office/officeart/2005/8/layout/hList1"/>
    <dgm:cxn modelId="{1148F2F4-93F8-48EE-A043-74973474B693}" type="presParOf" srcId="{D37AA1BA-4A0F-467D-88D2-30C22E882513}" destId="{40E9C1B1-7F3C-4927-9FC5-11A3F301BA18}" srcOrd="0" destOrd="0" presId="urn:microsoft.com/office/officeart/2005/8/layout/hList1"/>
    <dgm:cxn modelId="{9DF3B1FD-E68E-414C-9F89-2B7610F121B6}" type="presParOf" srcId="{D37AA1BA-4A0F-467D-88D2-30C22E882513}" destId="{3B630CFE-01BF-4CC8-89F9-1B8E82117B9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CAEF9-0AA3-4E31-82AC-DFEA449B2A45}">
      <dsp:nvSpPr>
        <dsp:cNvPr id="0" name=""/>
        <dsp:cNvSpPr/>
      </dsp:nvSpPr>
      <dsp:spPr>
        <a:xfrm>
          <a:off x="53" y="6038"/>
          <a:ext cx="5153975" cy="12672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Topics: </a:t>
          </a:r>
        </a:p>
      </dsp:txBody>
      <dsp:txXfrm>
        <a:off x="53" y="6038"/>
        <a:ext cx="5153975" cy="1267200"/>
      </dsp:txXfrm>
    </dsp:sp>
    <dsp:sp modelId="{DB599F62-B4E7-4497-95AE-DF0C6AE71593}">
      <dsp:nvSpPr>
        <dsp:cNvPr id="0" name=""/>
        <dsp:cNvSpPr/>
      </dsp:nvSpPr>
      <dsp:spPr>
        <a:xfrm>
          <a:off x="53" y="1273238"/>
          <a:ext cx="5153975" cy="235520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kern="1200"/>
            <a:t>For the acquisition of images from Pepper’s camera: </a:t>
          </a:r>
          <a:r>
            <a:rPr lang="en-US" sz="1600" i="1" kern="1200"/>
            <a:t>/pepper_robot/camera/front/camera/image_raw</a:t>
          </a:r>
          <a:endParaRPr lang="en-US" sz="1600" i="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700" i="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i="0" kern="1200"/>
            <a:t>To publish image messages from stream_capture to object_detection node: </a:t>
          </a:r>
          <a:br>
            <a:rPr lang="en-US" sz="1700" i="0" kern="1200"/>
          </a:br>
          <a:r>
            <a:rPr lang="en-US" sz="1600" i="1" kern="1200"/>
            <a:t>/frame_read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700" i="1" kern="1200">
            <a:latin typeface="Franklin Gothic Book (Corpo)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b="0" i="0" kern="1200">
              <a:latin typeface="Franklin Gothic Book (Corpo)"/>
              <a:cs typeface="Arial" panose="020B0604020202020204" pitchFamily="34" charset="0"/>
            </a:rPr>
            <a:t>To send head Pitch and Yaw coordinates to Pepper:</a:t>
          </a:r>
          <a:br>
            <a:rPr lang="en-US" sz="1700" b="0" i="0" kern="1200">
              <a:latin typeface="Franklin Gothic Book (Corpo)"/>
              <a:cs typeface="Arial" panose="020B0604020202020204" pitchFamily="34" charset="0"/>
            </a:rPr>
          </a:br>
          <a:r>
            <a:rPr lang="en-US" sz="1600" b="0" i="1" kern="1200">
              <a:latin typeface="Franklin Gothic Book (Corpo)"/>
              <a:cs typeface="Arial" panose="020B0604020202020204" pitchFamily="34" charset="0"/>
            </a:rPr>
            <a:t>/pepper_robot/pose/joint_angles</a:t>
          </a:r>
          <a:endParaRPr lang="en-US" sz="1600" b="0" i="0" kern="1200">
            <a:latin typeface="Franklin Gothic Book (Corpo)"/>
            <a:cs typeface="Arial" panose="020B0604020202020204" pitchFamily="34" charset="0"/>
          </a:endParaRPr>
        </a:p>
      </dsp:txBody>
      <dsp:txXfrm>
        <a:off x="53" y="1273238"/>
        <a:ext cx="5153975" cy="2355209"/>
      </dsp:txXfrm>
    </dsp:sp>
    <dsp:sp modelId="{40E9C1B1-7F3C-4927-9FC5-11A3F301BA18}">
      <dsp:nvSpPr>
        <dsp:cNvPr id="0" name=""/>
        <dsp:cNvSpPr/>
      </dsp:nvSpPr>
      <dsp:spPr>
        <a:xfrm>
          <a:off x="5875585" y="6038"/>
          <a:ext cx="5153975" cy="12672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Services:</a:t>
          </a:r>
        </a:p>
      </dsp:txBody>
      <dsp:txXfrm>
        <a:off x="5875585" y="6038"/>
        <a:ext cx="5153975" cy="1267200"/>
      </dsp:txXfrm>
    </dsp:sp>
    <dsp:sp modelId="{3B630CFE-01BF-4CC8-89F9-1B8E82117B98}">
      <dsp:nvSpPr>
        <dsp:cNvPr id="0" name=""/>
        <dsp:cNvSpPr/>
      </dsp:nvSpPr>
      <dsp:spPr>
        <a:xfrm>
          <a:off x="5875585" y="1273238"/>
          <a:ext cx="5153975" cy="235520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/>
            <a:t>For capturing an image from the camera video:</a:t>
          </a:r>
          <a:br>
            <a:rPr lang="it-IT" sz="1700" kern="1200"/>
          </a:br>
          <a:r>
            <a:rPr lang="it-IT" sz="1900" kern="1200"/>
            <a:t>   </a:t>
          </a:r>
          <a:r>
            <a:rPr lang="it-IT" sz="1600" i="1" kern="1200"/>
            <a:t>Capture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9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/>
            <a:t>To communicate that the capture ended:</a:t>
          </a:r>
          <a:br>
            <a:rPr lang="it-IT" sz="1700" kern="1200"/>
          </a:br>
          <a:r>
            <a:rPr lang="it-IT" sz="1900" kern="1200"/>
            <a:t>   </a:t>
          </a:r>
          <a:r>
            <a:rPr lang="it-IT" sz="1600" i="1" kern="1200"/>
            <a:t>capture_ended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9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/>
            <a:t>To </a:t>
          </a:r>
          <a:r>
            <a:rPr lang="it-IT" sz="1700" kern="1200" err="1"/>
            <a:t>send</a:t>
          </a:r>
          <a:r>
            <a:rPr lang="it-IT" sz="1700" kern="1200"/>
            <a:t> a </a:t>
          </a:r>
          <a:r>
            <a:rPr lang="it-IT" sz="1700" kern="1200" err="1"/>
            <a:t>string</a:t>
          </a:r>
          <a:r>
            <a:rPr lang="it-IT" sz="1700" kern="1200"/>
            <a:t> to the </a:t>
          </a:r>
          <a:r>
            <a:rPr lang="it-IT" sz="1700" kern="1200" err="1"/>
            <a:t>animated_speech</a:t>
          </a:r>
          <a:r>
            <a:rPr lang="it-IT" sz="1700" kern="1200"/>
            <a:t> </a:t>
          </a:r>
          <a:r>
            <a:rPr lang="it-IT" sz="1700" kern="1200" err="1"/>
            <a:t>node</a:t>
          </a:r>
          <a:r>
            <a:rPr lang="it-IT" sz="1700" kern="1200"/>
            <a:t>:</a:t>
          </a:r>
          <a:br>
            <a:rPr lang="it-IT" sz="1700" kern="1200"/>
          </a:br>
          <a:r>
            <a:rPr lang="it-IT" sz="1900" kern="1200"/>
            <a:t>   </a:t>
          </a:r>
          <a:r>
            <a:rPr lang="it-IT" sz="1600" i="1" u="none" kern="1200" err="1"/>
            <a:t>animatedSay</a:t>
          </a:r>
          <a:r>
            <a:rPr lang="it-IT" sz="1600" i="1" u="none" kern="1200"/>
            <a:t> </a:t>
          </a:r>
        </a:p>
      </dsp:txBody>
      <dsp:txXfrm>
        <a:off x="5875585" y="1273238"/>
        <a:ext cx="5153975" cy="23552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AA9324D-736C-4521-902C-E171322BDD32}" type="datetime1">
              <a:rPr lang="it-IT" smtClean="0"/>
              <a:t>21/01/2021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CDE5A0-E0EA-4E79-8A9D-490C77C3E1D1}" type="datetime1">
              <a:rPr lang="it-IT" smtClean="0"/>
              <a:t>21/01/2021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"/>
              <a:t>Fare clic per modificare gli stili del testo dello schema</a:t>
            </a:r>
            <a:endParaRPr lang="en-US"/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6A9DFD-D01D-46F2-9F5D-64CD124556CA}" type="datetime1">
              <a:rPr lang="it-IT" smtClean="0"/>
              <a:t>21/01/2021</a:t>
            </a:fld>
            <a:endParaRPr lang="en-US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985F1D-99DE-4FE8-9093-377AC3915E25}" type="datetime1">
              <a:rPr lang="it-IT" smtClean="0"/>
              <a:t>21/01/2021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24D16E-427E-461B-B316-99E3B1E340F1}" type="datetime1">
              <a:rPr lang="it-IT" smtClean="0"/>
              <a:t>21/01/2021</a:t>
            </a:fld>
            <a:endParaRPr lang="en-US"/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/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6C3F1-EAB4-40C7-A804-E4164A432ACC}" type="datetime1">
              <a:rPr lang="it-IT" smtClean="0"/>
              <a:t>21/01/2021</a:t>
            </a:fld>
            <a:endParaRPr lang="en-US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3AB179-A7B4-4F53-8FBC-DA521D7752CD}" type="datetime1">
              <a:rPr lang="it-IT" smtClean="0"/>
              <a:t>21/01/2021</a:t>
            </a:fld>
            <a:endParaRPr lang="en-US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C475E4-8A13-4296-8284-4EFC212D9D0C}" type="datetime1">
              <a:rPr lang="it-IT" smtClean="0"/>
              <a:t>21/01/2021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DAC308-8BE6-45DD-8B68-B04D02410B09}" type="datetime1">
              <a:rPr lang="it-IT" smtClean="0"/>
              <a:t>21/01/2021</a:t>
            </a:fld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254269-30BB-4415-A3F6-02D389D24D09}" type="datetime1">
              <a:rPr lang="it-IT" smtClean="0"/>
              <a:t>21/01/2021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ACBBB0-50A8-412C-AC83-6C1A96035CC9}" type="datetime1">
              <a:rPr lang="it-IT" smtClean="0"/>
              <a:t>21/01/2021</a:t>
            </a:fld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44D8AF99-1FFE-484F-999D-5C9E0DFBE297}" type="datetime1">
              <a:rPr lang="it-IT" smtClean="0"/>
              <a:t>21/01/2021</a:t>
            </a:fld>
            <a:endParaRPr lang="en-US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CB91F3-7F1A-4CB0-9F29-9C199284DBA2}" type="datetime1">
              <a:rPr lang="it-IT" smtClean="0"/>
              <a:t>21/01/2021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"/>
              <a:t>Fare clic per modificare gli stili del testo dello schema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AA6CE81-F21E-4C48-B40D-AB03A3BE863B}" type="datetime1">
              <a:rPr lang="it-IT" smtClean="0"/>
              <a:t>21/01/2021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tensorflow/models/blob/master/research/object_detection/g3doc/tf2_detection_zoo.md" TargetMode="External"/><Relationship Id="rId4" Type="http://schemas.openxmlformats.org/officeDocument/2006/relationships/hyperlink" Target="https://openaccess.thecvf.com/content_CVPR_2020/html/Tan_EfficientDet_Scalable_and_Efficient_Object_Detection_CVPR_2020_paper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tangolo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2" y="1020431"/>
            <a:ext cx="7460956" cy="1475013"/>
          </a:xfrm>
        </p:spPr>
        <p:txBody>
          <a:bodyPr rtlCol="0">
            <a:normAutofit/>
          </a:bodyPr>
          <a:lstStyle/>
          <a:p>
            <a:pPr rtl="0"/>
            <a:r>
              <a:rPr lang="it" sz="4500"/>
              <a:t>Progetto Pepper Sociale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it" sz="2000"/>
              <a:t>Task: Object Detection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magine 5" descr="Primo piano di un logo&#10;&#10;Descrizione generata automaticament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7496417" cy="33104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F862774-6FE8-4D62-9EFC-4899F4DCE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332" y="877938"/>
            <a:ext cx="3834950" cy="565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C97B2C-09E6-40E3-8033-E9255219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anchor="b">
            <a:normAutofit/>
          </a:bodyPr>
          <a:lstStyle/>
          <a:p>
            <a:r>
              <a:rPr lang="it-IT"/>
              <a:t>More </a:t>
            </a:r>
            <a:r>
              <a:rPr lang="it-IT" err="1"/>
              <a:t>details</a:t>
            </a:r>
            <a:r>
              <a:rPr lang="it-IT"/>
              <a:t>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D928BC-4DD4-4084-8EF0-943909D70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C16C3F1-EAB4-40C7-A804-E4164A432ACC}" type="datetime1">
              <a:rPr lang="it-IT" smtClean="0"/>
              <a:pPr rtl="0">
                <a:spcAft>
                  <a:spcPts val="600"/>
                </a:spcAft>
              </a:pPr>
              <a:t>21/01/2021</a:t>
            </a:fld>
            <a:endParaRPr lang="en-US"/>
          </a:p>
        </p:txBody>
      </p:sp>
      <p:graphicFrame>
        <p:nvGraphicFramePr>
          <p:cNvPr id="13" name="Text Placeholder 3">
            <a:extLst>
              <a:ext uri="{FF2B5EF4-FFF2-40B4-BE49-F238E27FC236}">
                <a16:creationId xmlns:a16="http://schemas.microsoft.com/office/drawing/2014/main" id="{ADEB5F26-1FDA-4775-8B85-773335B166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4338818"/>
              </p:ext>
            </p:extLst>
          </p:nvPr>
        </p:nvGraphicFramePr>
        <p:xfrm>
          <a:off x="581192" y="2340864"/>
          <a:ext cx="11029615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2908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FDAB663-2118-4049-86F6-713C1F0F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4D8AF99-1FFE-484F-999D-5C9E0DFBE297}" type="datetime1">
              <a:rPr lang="it-IT" smtClean="0"/>
              <a:pPr rtl="0">
                <a:spcAft>
                  <a:spcPts val="600"/>
                </a:spcAft>
              </a:pPr>
              <a:t>21/01/2021</a:t>
            </a:fld>
            <a:endParaRPr lang="en-US"/>
          </a:p>
        </p:txBody>
      </p:sp>
      <p:pic>
        <p:nvPicPr>
          <p:cNvPr id="8" name="pepper_final">
            <a:hlinkClick r:id="" action="ppaction://media"/>
            <a:extLst>
              <a:ext uri="{FF2B5EF4-FFF2-40B4-BE49-F238E27FC236}">
                <a16:creationId xmlns:a16="http://schemas.microsoft.com/office/drawing/2014/main" id="{DA0A656B-9796-4C3A-8ED2-20C944869D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862" t="16870" r="16862" b="16870"/>
          <a:stretch/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6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A844FC-DF29-4C09-A0E1-A3C59461A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6064705" cy="589316"/>
          </a:xfrm>
        </p:spPr>
        <p:txBody>
          <a:bodyPr anchor="b">
            <a:normAutofit/>
          </a:bodyPr>
          <a:lstStyle/>
          <a:p>
            <a:r>
              <a:rPr lang="it-IT" sz="2800" dirty="0"/>
              <a:t>Model</a:t>
            </a:r>
            <a:r>
              <a:rPr lang="it-IT" sz="2800"/>
              <a:t>:</a:t>
            </a:r>
            <a:r>
              <a:rPr lang="it-IT" sz="2800" dirty="0"/>
              <a:t> </a:t>
            </a:r>
            <a:r>
              <a:rPr lang="it-IT" sz="2800" dirty="0" err="1"/>
              <a:t>EFFICIENTdEt</a:t>
            </a:r>
            <a:r>
              <a:rPr lang="it-IT" sz="2800" dirty="0"/>
              <a:t> D3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53C1EA-2619-4788-AF0D-7A5C2E525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5160"/>
            <a:ext cx="6064705" cy="2352606"/>
          </a:xfrm>
        </p:spPr>
        <p:txBody>
          <a:bodyPr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</a:t>
            </a:r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EfficientNet</a:t>
            </a:r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backbone</a:t>
            </a:r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pretrained</a:t>
            </a:r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it-I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ImageNet</a:t>
            </a:r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Model: </a:t>
            </a:r>
            <a:r>
              <a:rPr lang="it-IT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EfficientDet</a:t>
            </a:r>
            <a:r>
              <a:rPr lang="it-IT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</a:t>
            </a:r>
            <a:r>
              <a:rPr lang="it-IT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54 </a:t>
            </a:r>
            <a:r>
              <a:rPr lang="it-IT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it-IT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Coco </a:t>
            </a:r>
            <a:r>
              <a:rPr lang="it-IT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it-IT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38.4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</a:t>
            </a:r>
            <a:r>
              <a:rPr lang="it-I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it-IT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COCO17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it-IT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classes</a:t>
            </a:r>
            <a:r>
              <a:rPr lang="it-IT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90</a:t>
            </a:r>
            <a:endParaRPr lang="it-IT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27A099-3C0E-41BD-812F-78E444BE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C16C3F1-EAB4-40C7-A804-E4164A432ACC}" type="datetime1">
              <a:rPr lang="it-IT" smtClean="0"/>
              <a:pPr rtl="0">
                <a:spcAft>
                  <a:spcPts val="600"/>
                </a:spcAft>
              </a:pPr>
              <a:t>21/01/2021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58B960B-C036-40C2-AAD0-0F6AC63C2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45" y="3673746"/>
            <a:ext cx="7736110" cy="3036424"/>
          </a:xfrm>
          <a:prstGeom prst="rect">
            <a:avLst/>
          </a:prstGeom>
          <a:noFill/>
        </p:spPr>
      </p:pic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A6D3622-66FD-4B79-A68E-CCFBFC304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33" y="593876"/>
            <a:ext cx="4327033" cy="321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9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1A89979-56BF-429E-A4D6-D7D1F554A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0ACBBB0-50A8-412C-AC83-6C1A96035CC9}" type="datetime1">
              <a:rPr lang="it-IT" smtClean="0"/>
              <a:t>21/01/2021</a:t>
            </a:fld>
            <a:endParaRPr lang="en-US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B295FBC-21C3-4E99-87E2-B9201D419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66" y="1940999"/>
            <a:ext cx="5973393" cy="4145174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535C6C84-8FA7-470E-9CA1-87479C8D6D20}"/>
              </a:ext>
            </a:extLst>
          </p:cNvPr>
          <p:cNvSpPr txBox="1">
            <a:spLocks/>
          </p:cNvSpPr>
          <p:nvPr/>
        </p:nvSpPr>
        <p:spPr>
          <a:xfrm>
            <a:off x="710211" y="0"/>
            <a:ext cx="3031852" cy="127023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MODEL Choice: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91CD10-446F-4D82-AE57-A68939FA8946}"/>
              </a:ext>
            </a:extLst>
          </p:cNvPr>
          <p:cNvSpPr txBox="1"/>
          <p:nvPr/>
        </p:nvSpPr>
        <p:spPr>
          <a:xfrm>
            <a:off x="710211" y="1294668"/>
            <a:ext cx="597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These are the sources according to which the choice of the model was made.</a:t>
            </a:r>
            <a:endParaRPr lang="it-IT" dirty="0"/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805BF43-4D6D-4CA2-ADF1-DB93F9EFA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318" y="635115"/>
            <a:ext cx="4511072" cy="895948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B248A9F-C402-4875-9539-DE92979A77B3}"/>
              </a:ext>
            </a:extLst>
          </p:cNvPr>
          <p:cNvSpPr txBox="1"/>
          <p:nvPr/>
        </p:nvSpPr>
        <p:spPr>
          <a:xfrm>
            <a:off x="122607" y="6090433"/>
            <a:ext cx="6362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hlinkClick r:id="rId4"/>
              </a:rPr>
              <a:t>https://openaccess.thecvf.com/content_CVPR_2020/html/Tan_EfficientDet_Scalable_and_Efficient_Object_Detection_CVPR_2020_paper.html</a:t>
            </a:r>
            <a:endParaRPr lang="it-IT" sz="1000" dirty="0"/>
          </a:p>
          <a:p>
            <a:endParaRPr lang="it-IT" sz="1000" dirty="0"/>
          </a:p>
          <a:p>
            <a:r>
              <a:rPr lang="it-IT" sz="1000" dirty="0">
                <a:hlinkClick r:id="rId5"/>
              </a:rPr>
              <a:t>https://github.com/tensorflow/models/blob/master/research/object_detection/g3doc/tf2_detection_zoo.md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263822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459A34-8531-4906-92CB-3C8EC11A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608948"/>
          </a:xfrm>
        </p:spPr>
        <p:txBody>
          <a:bodyPr/>
          <a:lstStyle/>
          <a:p>
            <a:r>
              <a:rPr lang="it-IT" dirty="0" err="1"/>
              <a:t>Our</a:t>
            </a:r>
            <a:r>
              <a:rPr lang="it-IT" dirty="0"/>
              <a:t> TEST ON PEPPER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50EB2F6-DCCA-4E12-BF07-020464DF4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5254269-30BB-4415-A3F6-02D389D24D09}" type="datetime1">
              <a:rPr lang="it-IT" smtClean="0"/>
              <a:t>21/01/2021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E662E95-DC54-41A6-A2C9-A3A9182FD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6" y="3317133"/>
            <a:ext cx="10258652" cy="278090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5CA8AA-AB05-46B1-BE2D-1BEB15264806}"/>
              </a:ext>
            </a:extLst>
          </p:cNvPr>
          <p:cNvSpPr txBox="1"/>
          <p:nvPr/>
        </p:nvSpPr>
        <p:spPr>
          <a:xfrm>
            <a:off x="575894" y="1465077"/>
            <a:ext cx="4515439" cy="1856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25000"/>
              </a:lnSpc>
              <a:buFont typeface="+mj-lt"/>
              <a:buAutoNum type="arabicPeriod"/>
            </a:pPr>
            <a:r>
              <a:rPr lang="it-IT" sz="1800" dirty="0" err="1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EfficientDet</a:t>
            </a:r>
            <a:r>
              <a:rPr lang="it-IT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D1 con input size 640x640</a:t>
            </a: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/>
            </a:pPr>
            <a:r>
              <a:rPr lang="it-IT" sz="1800" dirty="0" err="1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EfficientDet</a:t>
            </a:r>
            <a:r>
              <a:rPr lang="it-IT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D2 con input size 768x768</a:t>
            </a: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/>
            </a:pPr>
            <a:r>
              <a:rPr lang="it-IT" sz="1800" dirty="0" err="1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EfficientDet</a:t>
            </a:r>
            <a:r>
              <a:rPr lang="it-IT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D3 con input size 896x896</a:t>
            </a:r>
          </a:p>
          <a:p>
            <a:pPr marL="342900" lvl="0" indent="-342900" algn="just">
              <a:lnSpc>
                <a:spcPct val="12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1800" dirty="0" err="1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CenterNet</a:t>
            </a:r>
            <a:r>
              <a:rPr lang="it-IT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ResNet101 V1 FPN 512x512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9502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C97B2C-09E6-40E3-8033-E9255219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1"/>
            <a:ext cx="3031852" cy="1219200"/>
          </a:xfrm>
        </p:spPr>
        <p:txBody>
          <a:bodyPr anchor="b">
            <a:normAutofit/>
          </a:bodyPr>
          <a:lstStyle/>
          <a:p>
            <a:r>
              <a:rPr lang="it-IT" sz="2800"/>
              <a:t>Architecture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7A3AE61-250F-4F6F-863F-92796C95D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1" y="1375168"/>
            <a:ext cx="7865980" cy="4120758"/>
          </a:xfr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D4D2705-D087-4030-B293-926A4EBE8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419350"/>
            <a:ext cx="3031852" cy="3695700"/>
          </a:xfrm>
        </p:spPr>
        <p:txBody>
          <a:bodyPr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Four nodes: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err="1"/>
              <a:t>object_detection</a:t>
            </a:r>
            <a:r>
              <a:rPr lang="en-US" b="1" i="1"/>
              <a:t> </a:t>
            </a:r>
            <a:r>
              <a:rPr lang="en-US"/>
              <a:t>node for the detection task on images;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err="1"/>
              <a:t>stream_capture</a:t>
            </a:r>
            <a:r>
              <a:rPr lang="en-US" b="1" i="1"/>
              <a:t> </a:t>
            </a:r>
            <a:r>
              <a:rPr lang="en-US"/>
              <a:t>node for the image acquisition;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err="1"/>
              <a:t>head_movement</a:t>
            </a:r>
            <a:r>
              <a:rPr lang="en-US" b="1"/>
              <a:t> </a:t>
            </a:r>
            <a:r>
              <a:rPr lang="en-US"/>
              <a:t>node to manage the head coordinates;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err="1"/>
              <a:t>animated_speech</a:t>
            </a:r>
            <a:r>
              <a:rPr lang="en-US"/>
              <a:t> node that takes a string in input and let Pepper say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D928BC-4DD4-4084-8EF0-943909D70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C16C3F1-EAB4-40C7-A804-E4164A432ACC}" type="datetime1">
              <a:rPr lang="it-IT" smtClean="0"/>
              <a:pPr rtl="0">
                <a:spcAft>
                  <a:spcPts val="600"/>
                </a:spcAft>
              </a:pPr>
              <a:t>21/01/2021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3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DEE502-1222-40B1-8DB2-9B21B08E6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it-IT" dirty="0"/>
              <a:t>HEAD MOVEMENT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8B721A-CCB9-4839-93E0-EF4D8274D3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101175"/>
            <a:ext cx="5770969" cy="375987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>
              <a:lnSpc>
                <a:spcPct val="100000"/>
              </a:lnSpc>
              <a:buFont typeface="Arial" panose="05020102010507070707" pitchFamily="18" charset="2"/>
              <a:buChar char="•"/>
            </a:pPr>
            <a:r>
              <a:rPr lang="it-IT" sz="1800" dirty="0"/>
              <a:t>Goal: make Pepper </a:t>
            </a:r>
            <a:r>
              <a:rPr lang="it-IT" sz="1800" dirty="0" err="1"/>
              <a:t>move</a:t>
            </a:r>
            <a:r>
              <a:rPr lang="it-IT" sz="1800" dirty="0"/>
              <a:t> </a:t>
            </a:r>
            <a:r>
              <a:rPr lang="it-IT" sz="1800" dirty="0" err="1"/>
              <a:t>its</a:t>
            </a:r>
            <a:r>
              <a:rPr lang="it-IT" sz="1800" dirty="0"/>
              <a:t> head to record the </a:t>
            </a:r>
            <a:r>
              <a:rPr lang="it-IT" sz="1800" dirty="0" err="1"/>
              <a:t>entire</a:t>
            </a:r>
            <a:r>
              <a:rPr lang="it-IT" sz="1800" dirty="0"/>
              <a:t> scene.</a:t>
            </a:r>
          </a:p>
          <a:p>
            <a:pPr marL="305435" indent="-305435">
              <a:lnSpc>
                <a:spcPct val="100000"/>
              </a:lnSpc>
              <a:buFont typeface="Arial" panose="05020102010507070707" pitchFamily="18" charset="2"/>
              <a:buChar char="•"/>
            </a:pPr>
            <a:r>
              <a:rPr lang="en-US" sz="1800" dirty="0"/>
              <a:t>Guarantee coordination between capture operation and movement of the head, so of the camera.</a:t>
            </a:r>
          </a:p>
          <a:p>
            <a:pPr marL="305435" indent="-305435">
              <a:lnSpc>
                <a:spcPct val="100000"/>
              </a:lnSpc>
              <a:buFont typeface="Arial" panose="05020102010507070707" pitchFamily="18" charset="2"/>
              <a:buChar char="•"/>
            </a:pPr>
            <a:r>
              <a:rPr lang="en-US" sz="1800" dirty="0"/>
              <a:t>Move Pepper joints by publishing on channel «</a:t>
            </a:r>
            <a:r>
              <a:rPr lang="en-US" sz="1800" dirty="0" err="1"/>
              <a:t>joint_angles</a:t>
            </a:r>
            <a:r>
              <a:rPr lang="en-US" sz="1800" dirty="0"/>
              <a:t>» a message of type «</a:t>
            </a:r>
            <a:r>
              <a:rPr lang="en-US" sz="1800" dirty="0" err="1"/>
              <a:t>JointAnglesWithSpeed</a:t>
            </a:r>
            <a:r>
              <a:rPr lang="en-US" sz="1800" dirty="0"/>
              <a:t>». The interested joints are «</a:t>
            </a:r>
            <a:r>
              <a:rPr lang="en-US" sz="1800" dirty="0" err="1"/>
              <a:t>HeadPitch</a:t>
            </a:r>
            <a:r>
              <a:rPr lang="en-US" sz="1800" dirty="0"/>
              <a:t>» and «</a:t>
            </a:r>
            <a:r>
              <a:rPr lang="en-US" sz="1800" dirty="0" err="1"/>
              <a:t>HeadYaw</a:t>
            </a:r>
            <a:r>
              <a:rPr lang="en-US" sz="1800" dirty="0"/>
              <a:t>»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,Sans-Serif" panose="05020102010507070707" pitchFamily="18" charset="2"/>
              <a:buChar char="•"/>
            </a:pPr>
            <a:r>
              <a:rPr lang="it-IT" sz="1800" dirty="0"/>
              <a:t>Call the service «</a:t>
            </a:r>
            <a:r>
              <a:rPr lang="it-IT" sz="1800" dirty="0" err="1"/>
              <a:t>Capture</a:t>
            </a:r>
            <a:r>
              <a:rPr lang="it-IT" sz="1800" dirty="0"/>
              <a:t>» after </a:t>
            </a:r>
            <a:r>
              <a:rPr lang="it-IT" sz="1800" dirty="0" err="1"/>
              <a:t>executing</a:t>
            </a:r>
            <a:r>
              <a:rPr lang="it-IT" sz="1800" dirty="0"/>
              <a:t> the </a:t>
            </a:r>
            <a:r>
              <a:rPr lang="it-IT" sz="1800" dirty="0" err="1"/>
              <a:t>movement</a:t>
            </a:r>
            <a:r>
              <a:rPr lang="it-IT" sz="1800" dirty="0"/>
              <a:t> to </a:t>
            </a:r>
            <a:r>
              <a:rPr lang="it-IT" sz="1800" dirty="0" err="1"/>
              <a:t>get</a:t>
            </a:r>
            <a:r>
              <a:rPr lang="it-IT" sz="1800" dirty="0"/>
              <a:t> the </a:t>
            </a:r>
            <a:r>
              <a:rPr lang="it-IT" sz="1800" dirty="0" err="1"/>
              <a:t>actual</a:t>
            </a:r>
            <a:r>
              <a:rPr lang="it-IT" sz="1800" dirty="0"/>
              <a:t> </a:t>
            </a:r>
            <a:r>
              <a:rPr lang="it-IT" sz="1800" dirty="0" err="1"/>
              <a:t>recorded</a:t>
            </a:r>
            <a:r>
              <a:rPr lang="it-IT" sz="1800" dirty="0"/>
              <a:t> frame </a:t>
            </a:r>
            <a:r>
              <a:rPr lang="it-IT" sz="1800" dirty="0" err="1"/>
              <a:t>when</a:t>
            </a:r>
            <a:r>
              <a:rPr lang="it-IT" sz="1800" dirty="0"/>
              <a:t> </a:t>
            </a:r>
            <a:r>
              <a:rPr lang="it-IT" sz="1800" dirty="0" err="1"/>
              <a:t>needed</a:t>
            </a:r>
            <a:r>
              <a:rPr lang="it-IT" sz="1800" dirty="0"/>
              <a:t>, </a:t>
            </a:r>
            <a:r>
              <a:rPr lang="it-IT" sz="1800" dirty="0" err="1"/>
              <a:t>at</a:t>
            </a:r>
            <a:r>
              <a:rPr lang="it-IT" sz="1800" dirty="0"/>
              <a:t> the end of the </a:t>
            </a:r>
            <a:r>
              <a:rPr lang="it-IT" sz="1800" dirty="0" err="1"/>
              <a:t>retrieving</a:t>
            </a:r>
            <a:r>
              <a:rPr lang="it-IT" sz="1800" dirty="0"/>
              <a:t> of the </a:t>
            </a:r>
            <a:r>
              <a:rPr lang="it-IT" sz="1800" dirty="0" err="1"/>
              <a:t>three</a:t>
            </a:r>
            <a:r>
              <a:rPr lang="it-IT" sz="1800" dirty="0"/>
              <a:t> images call the service «</a:t>
            </a:r>
            <a:r>
              <a:rPr lang="it-IT" sz="1800" dirty="0" err="1"/>
              <a:t>capture_ended</a:t>
            </a:r>
            <a:r>
              <a:rPr lang="it-IT" sz="1800" dirty="0"/>
              <a:t>» to </a:t>
            </a:r>
            <a:r>
              <a:rPr lang="it-IT" sz="1800" dirty="0" err="1"/>
              <a:t>process</a:t>
            </a:r>
            <a:r>
              <a:rPr lang="it-IT" sz="1800" dirty="0"/>
              <a:t> the </a:t>
            </a:r>
            <a:r>
              <a:rPr lang="it-IT" sz="1800" dirty="0" err="1"/>
              <a:t>result</a:t>
            </a:r>
            <a:r>
              <a:rPr lang="it-IT" sz="1800" dirty="0"/>
              <a:t> of the </a:t>
            </a:r>
            <a:r>
              <a:rPr lang="it-IT" sz="1800" dirty="0" err="1"/>
              <a:t>detection</a:t>
            </a:r>
            <a:r>
              <a:rPr lang="it-IT" sz="1800" dirty="0"/>
              <a:t>.</a:t>
            </a:r>
            <a:endParaRPr lang="en-US" sz="1800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7FA42A23-B95F-4546-9F2F-9144EE138E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907" y="1315598"/>
            <a:ext cx="4914886" cy="4226803"/>
          </a:xfrm>
          <a:noFill/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76D21C4-C5EE-4373-8625-17AB0E12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2BC475E4-8A13-4296-8284-4EFC212D9D0C}" type="datetime1">
              <a:rPr lang="it-IT" smtClean="0"/>
              <a:pPr rtl="0">
                <a:spcAft>
                  <a:spcPts val="600"/>
                </a:spcAft>
              </a:pPr>
              <a:t>21/01/2021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21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DEE502-1222-40B1-8DB2-9B21B08E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Stream </a:t>
            </a:r>
            <a:r>
              <a:rPr lang="it-IT" dirty="0" err="1"/>
              <a:t>cApture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8B721A-CCB9-4839-93E0-EF4D8274D3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62433"/>
            <a:ext cx="6656186" cy="385261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>
              <a:buFont typeface="Arial" panose="05020102010507070707" pitchFamily="18" charset="2"/>
              <a:buChar char="•"/>
            </a:pP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a </a:t>
            </a:r>
            <a:r>
              <a:rPr lang="it-IT" sz="1800" dirty="0" err="1"/>
              <a:t>subscriber</a:t>
            </a:r>
            <a:r>
              <a:rPr lang="it-IT" sz="1800" dirty="0"/>
              <a:t> of </a:t>
            </a:r>
            <a:r>
              <a:rPr lang="it-IT" sz="1800" dirty="0" err="1"/>
              <a:t>image_raw</a:t>
            </a:r>
            <a:r>
              <a:rPr lang="it-IT" sz="1800" dirty="0"/>
              <a:t> default </a:t>
            </a:r>
            <a:r>
              <a:rPr lang="it-IT" sz="1800" dirty="0" err="1"/>
              <a:t>topic</a:t>
            </a:r>
            <a:r>
              <a:rPr lang="it-IT" sz="1800" dirty="0"/>
              <a:t> from Pepper and a publisher of </a:t>
            </a:r>
            <a:r>
              <a:rPr lang="it-IT" sz="1800" dirty="0" err="1"/>
              <a:t>our</a:t>
            </a:r>
            <a:r>
              <a:rPr lang="it-IT" sz="1800" dirty="0"/>
              <a:t> </a:t>
            </a:r>
            <a:r>
              <a:rPr lang="it-IT" sz="1800" dirty="0" err="1"/>
              <a:t>frame_reader</a:t>
            </a:r>
            <a:r>
              <a:rPr lang="it-IT" sz="1800" dirty="0"/>
              <a:t> custom </a:t>
            </a:r>
            <a:r>
              <a:rPr lang="it-IT" sz="1800" dirty="0" err="1"/>
              <a:t>topic</a:t>
            </a:r>
            <a:r>
              <a:rPr lang="it-IT" sz="1800" dirty="0"/>
              <a:t>.</a:t>
            </a:r>
          </a:p>
          <a:p>
            <a:pPr marL="305435" indent="-305435">
              <a:buFont typeface="Arial" panose="05020102010507070707" pitchFamily="18" charset="2"/>
              <a:buChar char="•"/>
            </a:pPr>
            <a:r>
              <a:rPr lang="it-IT" sz="1800" dirty="0" err="1"/>
              <a:t>Usally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makes a passive </a:t>
            </a:r>
            <a:r>
              <a:rPr lang="it-IT" sz="1800" dirty="0" err="1"/>
              <a:t>capture</a:t>
            </a:r>
            <a:r>
              <a:rPr lang="it-IT" sz="1800" dirty="0"/>
              <a:t> of data from </a:t>
            </a:r>
            <a:r>
              <a:rPr lang="it-IT" sz="1800" dirty="0" err="1"/>
              <a:t>image_raw</a:t>
            </a:r>
            <a:r>
              <a:rPr lang="it-IT" sz="1800" dirty="0"/>
              <a:t> and </a:t>
            </a:r>
            <a:r>
              <a:rPr lang="it-IT" sz="1800" dirty="0" err="1"/>
              <a:t>ignores</a:t>
            </a:r>
            <a:r>
              <a:rPr lang="it-IT" sz="1800" dirty="0"/>
              <a:t> </a:t>
            </a:r>
            <a:r>
              <a:rPr lang="it-IT" sz="1800" dirty="0" err="1"/>
              <a:t>them</a:t>
            </a:r>
            <a:r>
              <a:rPr lang="it-IT" sz="1800" dirty="0"/>
              <a:t>, </a:t>
            </a:r>
            <a:r>
              <a:rPr lang="it-IT" sz="1800" dirty="0" err="1"/>
              <a:t>until</a:t>
            </a:r>
            <a:r>
              <a:rPr lang="it-IT" sz="1800" dirty="0"/>
              <a:t> the </a:t>
            </a:r>
            <a:r>
              <a:rPr lang="it-IT" sz="1800" dirty="0" err="1"/>
              <a:t>node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triggered</a:t>
            </a:r>
            <a:r>
              <a:rPr lang="it-IT" sz="1800" dirty="0"/>
              <a:t> by </a:t>
            </a:r>
            <a:r>
              <a:rPr lang="it-IT" sz="1800" dirty="0" err="1"/>
              <a:t>another</a:t>
            </a:r>
            <a:r>
              <a:rPr lang="it-IT" sz="1800" dirty="0"/>
              <a:t> one.</a:t>
            </a:r>
          </a:p>
          <a:p>
            <a:pPr marL="305435" indent="-305435">
              <a:buFont typeface="Arial" panose="05020102010507070707" pitchFamily="18" charset="2"/>
              <a:buChar char="•"/>
            </a:pP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also</a:t>
            </a:r>
            <a:r>
              <a:rPr lang="it-IT" sz="1800" dirty="0"/>
              <a:t> a Server </a:t>
            </a:r>
            <a:r>
              <a:rPr lang="it-IT" sz="1800" dirty="0" err="1"/>
              <a:t>node</a:t>
            </a:r>
            <a:r>
              <a:rPr lang="it-IT" sz="1800" dirty="0"/>
              <a:t> in </a:t>
            </a:r>
            <a:r>
              <a:rPr lang="it-IT" sz="1800" dirty="0" err="1"/>
              <a:t>Capture</a:t>
            </a:r>
            <a:r>
              <a:rPr lang="it-IT" sz="1800" dirty="0"/>
              <a:t> Service. The </a:t>
            </a:r>
            <a:r>
              <a:rPr lang="it-IT" sz="1800" dirty="0" err="1"/>
              <a:t>aim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to trigger the </a:t>
            </a:r>
            <a:r>
              <a:rPr lang="it-IT" sz="1800" dirty="0" err="1"/>
              <a:t>node</a:t>
            </a:r>
            <a:r>
              <a:rPr lang="it-IT" sz="1800" dirty="0"/>
              <a:t> in </a:t>
            </a:r>
            <a:r>
              <a:rPr lang="it-IT" sz="1800" dirty="0" err="1"/>
              <a:t>order</a:t>
            </a:r>
            <a:r>
              <a:rPr lang="it-IT" sz="1800" dirty="0"/>
              <a:t> to </a:t>
            </a:r>
            <a:r>
              <a:rPr lang="it-IT" sz="1800" dirty="0" err="1"/>
              <a:t>capture</a:t>
            </a:r>
            <a:r>
              <a:rPr lang="it-IT" sz="1800" dirty="0"/>
              <a:t> </a:t>
            </a:r>
            <a:r>
              <a:rPr lang="it-IT" sz="1800" dirty="0" err="1"/>
              <a:t>actively</a:t>
            </a:r>
            <a:r>
              <a:rPr lang="it-IT" sz="1800" dirty="0"/>
              <a:t> frames from </a:t>
            </a:r>
            <a:r>
              <a:rPr lang="it-IT" sz="1800" dirty="0" err="1"/>
              <a:t>image_raw</a:t>
            </a:r>
            <a:r>
              <a:rPr lang="it-IT" sz="1800" dirty="0"/>
              <a:t>.</a:t>
            </a:r>
          </a:p>
          <a:p>
            <a:pPr marL="305435" indent="-305435">
              <a:buFont typeface="Arial" panose="05020102010507070707" pitchFamily="18" charset="2"/>
              <a:buChar char="•"/>
            </a:pPr>
            <a:r>
              <a:rPr lang="it-IT" sz="1800" dirty="0"/>
              <a:t>After an </a:t>
            </a:r>
            <a:r>
              <a:rPr lang="it-IT" sz="1800" dirty="0" err="1"/>
              <a:t>active</a:t>
            </a:r>
            <a:r>
              <a:rPr lang="it-IT" sz="1800" dirty="0"/>
              <a:t> </a:t>
            </a:r>
            <a:r>
              <a:rPr lang="it-IT" sz="1800" dirty="0" err="1"/>
              <a:t>capture</a:t>
            </a:r>
            <a:r>
              <a:rPr lang="it-IT" sz="1800" dirty="0"/>
              <a:t>, the </a:t>
            </a:r>
            <a:r>
              <a:rPr lang="it-IT" sz="1800" dirty="0" err="1"/>
              <a:t>node</a:t>
            </a:r>
            <a:r>
              <a:rPr lang="it-IT" sz="1800" dirty="0"/>
              <a:t> </a:t>
            </a:r>
            <a:r>
              <a:rPr lang="it-IT" sz="1800" dirty="0" err="1"/>
              <a:t>sends</a:t>
            </a:r>
            <a:r>
              <a:rPr lang="it-IT" sz="1800" dirty="0"/>
              <a:t> the frame on </a:t>
            </a:r>
            <a:r>
              <a:rPr lang="it-IT" sz="1800" dirty="0" err="1"/>
              <a:t>frame_reader</a:t>
            </a:r>
            <a:r>
              <a:rPr lang="it-IT" sz="1800" dirty="0"/>
              <a:t> </a:t>
            </a:r>
            <a:r>
              <a:rPr lang="it-IT" sz="1800" dirty="0" err="1"/>
              <a:t>topic</a:t>
            </a:r>
            <a:r>
              <a:rPr lang="it-IT" sz="1800" dirty="0"/>
              <a:t>. </a:t>
            </a:r>
          </a:p>
          <a:p>
            <a:pPr marL="305435" indent="-305435"/>
            <a:endParaRPr lang="it-IT" sz="1800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BF00F64-7D59-4D40-AC16-4E1BF78143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597" y="957074"/>
            <a:ext cx="4165210" cy="5466840"/>
          </a:xfrm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76D21C4-C5EE-4373-8625-17AB0E12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BC475E4-8A13-4296-8284-4EFC212D9D0C}" type="datetime1">
              <a:rPr lang="it-IT" smtClean="0"/>
              <a:t>21/01/2021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65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C480B8D-78FF-4593-8BC1-1D4D0ECF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Object DETECTION NODE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28C516D-1BED-4D4F-B0F8-1F4CA3E5D7BC}"/>
              </a:ext>
            </a:extLst>
          </p:cNvPr>
          <p:cNvSpPr txBox="1"/>
          <p:nvPr/>
        </p:nvSpPr>
        <p:spPr>
          <a:xfrm>
            <a:off x="581193" y="2371464"/>
            <a:ext cx="6520654" cy="3813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Responsible for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detection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exposes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“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capture_ended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” service</a:t>
            </a:r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When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the “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Capture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publishes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on “/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frame_read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topic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obtains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by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message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the frame image and the head position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associated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to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endParaRPr lang="it-IT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Then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performs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the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detection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counting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tasks</a:t>
            </a:r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When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the “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head_movement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has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finished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to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acquire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images,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calls the “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capture_ended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” service,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then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the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object_detection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prepare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containing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all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and the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cardinality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these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acquired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during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detection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task, for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each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head position.</a:t>
            </a:r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given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to “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animated_speech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through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 “</a:t>
            </a:r>
            <a:r>
              <a:rPr lang="it-IT" err="1">
                <a:solidFill>
                  <a:schemeClr val="tx1">
                    <a:lumMod val="75000"/>
                    <a:lumOff val="25000"/>
                  </a:schemeClr>
                </a:solidFill>
              </a:rPr>
              <a:t>animatedSay</a:t>
            </a:r>
            <a:r>
              <a:rPr lang="it-IT">
                <a:solidFill>
                  <a:schemeClr val="tx1">
                    <a:lumMod val="75000"/>
                    <a:lumOff val="25000"/>
                  </a:schemeClr>
                </a:solidFill>
              </a:rPr>
              <a:t>” service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it-IT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8666152-B350-4123-B600-7D5A63969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951" y="881590"/>
            <a:ext cx="3699503" cy="5542324"/>
          </a:xfrm>
          <a:prstGeom prst="rect">
            <a:avLst/>
          </a:prstGeom>
          <a:noFill/>
        </p:spPr>
      </p:pic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8A5B33A7-5C1B-4C54-871A-5865489CCD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4D8AF99-1FFE-484F-999D-5C9E0DFBE297}" type="datetime1">
              <a:rPr lang="it-IT" smtClean="0"/>
              <a:pPr>
                <a:spcAft>
                  <a:spcPts val="600"/>
                </a:spcAft>
              </a:pPr>
              <a:t>21/01/2021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21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3EF3F6-2C64-43F7-AB49-045369AF4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it-IT"/>
              <a:t>Speech </a:t>
            </a:r>
            <a:r>
              <a:rPr lang="it-IT" err="1"/>
              <a:t>Node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ED31243-0A69-40C9-85A1-85199CBC5D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514807" cy="3633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 panose="05020102010507070707" pitchFamily="18" charset="2"/>
              <a:buChar char="•"/>
            </a:pP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allows</a:t>
            </a:r>
            <a:r>
              <a:rPr lang="it-IT" sz="1800" dirty="0"/>
              <a:t> </a:t>
            </a:r>
            <a:r>
              <a:rPr lang="it-IT" sz="1800"/>
              <a:t>to make Pepper talk in an </a:t>
            </a:r>
            <a:r>
              <a:rPr lang="it-IT" sz="1800" err="1"/>
              <a:t>expressive</a:t>
            </a:r>
            <a:r>
              <a:rPr lang="it-IT" sz="1800"/>
              <a:t> way;</a:t>
            </a:r>
          </a:p>
          <a:p>
            <a:pPr marL="285750" indent="-285750">
              <a:buFont typeface="Arial" panose="05020102010507070707" pitchFamily="18" charset="2"/>
              <a:buChar char="•"/>
            </a:pPr>
            <a:r>
              <a:rPr lang="it-IT" sz="1800" err="1"/>
              <a:t>Implemented</a:t>
            </a:r>
            <a:r>
              <a:rPr lang="it-IT" sz="1800"/>
              <a:t> </a:t>
            </a:r>
            <a:r>
              <a:rPr lang="it-IT" sz="1800" err="1"/>
              <a:t>as</a:t>
            </a:r>
            <a:r>
              <a:rPr lang="it-IT" sz="1800"/>
              <a:t> a Service Server of «</a:t>
            </a:r>
            <a:r>
              <a:rPr lang="it-IT" sz="1800" err="1"/>
              <a:t>AnimatedSay</a:t>
            </a:r>
            <a:r>
              <a:rPr lang="it-IT" sz="1800"/>
              <a:t>»;</a:t>
            </a:r>
          </a:p>
          <a:p>
            <a:pPr marL="285750" indent="-285750">
              <a:buFont typeface="Arial" panose="05020102010507070707" pitchFamily="18" charset="2"/>
              <a:buChar char="•"/>
            </a:pPr>
            <a:r>
              <a:rPr lang="it-IT" sz="1800" err="1"/>
              <a:t>It</a:t>
            </a:r>
            <a:r>
              <a:rPr lang="it-IT" sz="1800"/>
              <a:t> </a:t>
            </a:r>
            <a:r>
              <a:rPr lang="it-IT" sz="1800" err="1"/>
              <a:t>receives</a:t>
            </a:r>
            <a:r>
              <a:rPr lang="it-IT" sz="1800"/>
              <a:t> the text </a:t>
            </a:r>
            <a:r>
              <a:rPr lang="it-IT" sz="1800" err="1"/>
              <a:t>thourgh</a:t>
            </a:r>
            <a:r>
              <a:rPr lang="it-IT" sz="1800"/>
              <a:t> the service </a:t>
            </a:r>
            <a:r>
              <a:rPr lang="it-IT" sz="1800" err="1"/>
              <a:t>request</a:t>
            </a:r>
            <a:r>
              <a:rPr lang="it-IT" sz="1800"/>
              <a:t> and annotate the </a:t>
            </a:r>
            <a:r>
              <a:rPr lang="it-IT" sz="1800" err="1"/>
              <a:t>things</a:t>
            </a:r>
            <a:r>
              <a:rPr lang="it-IT" sz="1800"/>
              <a:t> he </a:t>
            </a:r>
            <a:r>
              <a:rPr lang="it-IT" sz="1800" err="1"/>
              <a:t>recognizes</a:t>
            </a:r>
            <a:r>
              <a:rPr lang="it-IT" sz="1800"/>
              <a:t> to </a:t>
            </a:r>
            <a:r>
              <a:rPr lang="it-IT" sz="1800" err="1"/>
              <a:t>choose</a:t>
            </a:r>
            <a:r>
              <a:rPr lang="it-IT" sz="1800"/>
              <a:t> </a:t>
            </a:r>
            <a:r>
              <a:rPr lang="it-IT" sz="1800" err="1"/>
              <a:t>contextual</a:t>
            </a:r>
            <a:r>
              <a:rPr lang="it-IT" sz="1800"/>
              <a:t> </a:t>
            </a:r>
            <a:r>
              <a:rPr lang="it-IT" sz="1800" err="1"/>
              <a:t>moves</a:t>
            </a:r>
            <a:r>
              <a:rPr lang="it-IT" sz="1800"/>
              <a:t>;</a:t>
            </a:r>
          </a:p>
          <a:p>
            <a:pPr marL="285750" indent="-285750">
              <a:buFont typeface="Arial" panose="05020102010507070707" pitchFamily="18" charset="2"/>
              <a:buChar char="•"/>
            </a:pP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obtains</a:t>
            </a:r>
            <a:r>
              <a:rPr lang="it-IT" sz="1800"/>
              <a:t> a Proxy of </a:t>
            </a:r>
            <a:r>
              <a:rPr lang="it-IT" sz="1800" err="1"/>
              <a:t>NaoQi</a:t>
            </a:r>
            <a:r>
              <a:rPr lang="it-IT" sz="1800"/>
              <a:t> framework «</a:t>
            </a:r>
            <a:r>
              <a:rPr lang="it-IT" sz="1800" err="1"/>
              <a:t>ALAnimatedSpeech</a:t>
            </a:r>
            <a:r>
              <a:rPr lang="it-IT" sz="1800"/>
              <a:t>», to </a:t>
            </a:r>
            <a:r>
              <a:rPr lang="it-IT" sz="1800" err="1"/>
              <a:t>which</a:t>
            </a:r>
            <a:r>
              <a:rPr lang="it-IT" sz="1800"/>
              <a:t> the </a:t>
            </a:r>
            <a:r>
              <a:rPr lang="it-IT" sz="1800" err="1"/>
              <a:t>ip</a:t>
            </a:r>
            <a:r>
              <a:rPr lang="it-IT" sz="1800"/>
              <a:t> </a:t>
            </a:r>
            <a:r>
              <a:rPr lang="it-IT" sz="1800" err="1"/>
              <a:t>has</a:t>
            </a:r>
            <a:r>
              <a:rPr lang="it-IT" sz="1800"/>
              <a:t> to be </a:t>
            </a:r>
            <a:r>
              <a:rPr lang="it-IT" sz="1800" err="1"/>
              <a:t>specified</a:t>
            </a:r>
            <a:r>
              <a:rPr lang="it-IT" sz="1800"/>
              <a:t>.</a:t>
            </a:r>
          </a:p>
          <a:p>
            <a:pPr marL="305435" indent="-305435"/>
            <a:endParaRPr lang="it-IT" dirty="0"/>
          </a:p>
        </p:txBody>
      </p:sp>
      <p:pic>
        <p:nvPicPr>
          <p:cNvPr id="6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3EB5927-7170-45B4-9419-AFC81B411B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2635" y="1717990"/>
            <a:ext cx="5631429" cy="3758982"/>
          </a:xfrm>
          <a:noFill/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97A8E86-DB9D-491A-BAEA-B4DCC0BA4B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4D8AF99-1FFE-484F-999D-5C9E0DFBE297}" type="datetime1">
              <a:rPr lang="it-IT" smtClean="0"/>
              <a:pPr rtl="0">
                <a:spcAft>
                  <a:spcPts val="600"/>
                </a:spcAft>
              </a:pPr>
              <a:t>21/01/2021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2960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63_TF33552983" id="{792024A4-83F0-453F-A4BD-1CB3E5CCBFB1}" vid="{E95525AB-6E82-4195-972A-6448D521CC3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707</Words>
  <Application>Microsoft Office PowerPoint</Application>
  <PresentationFormat>Widescreen</PresentationFormat>
  <Paragraphs>64</Paragraphs>
  <Slides>11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21" baseType="lpstr">
      <vt:lpstr>Arial</vt:lpstr>
      <vt:lpstr>Arial,Sans-Serif</vt:lpstr>
      <vt:lpstr>Calibri</vt:lpstr>
      <vt:lpstr>Franklin Gothic Book</vt:lpstr>
      <vt:lpstr>Franklin Gothic Book (Corpo)</vt:lpstr>
      <vt:lpstr>Franklin Gothic Demi</vt:lpstr>
      <vt:lpstr>Google Sans</vt:lpstr>
      <vt:lpstr>Wingdings</vt:lpstr>
      <vt:lpstr>Wingdings 2</vt:lpstr>
      <vt:lpstr>DividendVTI</vt:lpstr>
      <vt:lpstr>Progetto Pepper Sociale</vt:lpstr>
      <vt:lpstr>Model: EFFICIENTdEt D3</vt:lpstr>
      <vt:lpstr>Presentazione standard di PowerPoint</vt:lpstr>
      <vt:lpstr>Our TEST ON PEPPER</vt:lpstr>
      <vt:lpstr>Architecture</vt:lpstr>
      <vt:lpstr>HEAD MOVEMENT</vt:lpstr>
      <vt:lpstr>Stream cApture</vt:lpstr>
      <vt:lpstr>Object DETECTION NODE</vt:lpstr>
      <vt:lpstr>Speech Node</vt:lpstr>
      <vt:lpstr>More details: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Pepper Sociale</dc:title>
  <dc:creator>Gennaro Giaquinto</dc:creator>
  <cp:lastModifiedBy>Giuseppe</cp:lastModifiedBy>
  <cp:revision>2</cp:revision>
  <dcterms:created xsi:type="dcterms:W3CDTF">2021-01-18T10:09:58Z</dcterms:created>
  <dcterms:modified xsi:type="dcterms:W3CDTF">2021-01-21T15:15:43Z</dcterms:modified>
</cp:coreProperties>
</file>